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nton" pitchFamily="2" charset="0"/>
      <p:regular r:id="rId13"/>
    </p:embeddedFont>
    <p:embeddedFont>
      <p:font typeface="Arial Bold" panose="020B0704020202020204" pitchFamily="34" charset="0"/>
      <p:regular r:id="rId14"/>
      <p:bold r:id="rId15"/>
    </p:embeddedFont>
    <p:embeddedFont>
      <p:font typeface="Montserrat" panose="00000500000000000000" pitchFamily="2" charset="0"/>
      <p:regular r:id="rId16"/>
    </p:embeddedFont>
    <p:embeddedFont>
      <p:font typeface="Montserrat Bold" panose="020B0604020202020204" charset="0"/>
      <p:regular r:id="rId17"/>
    </p:embeddedFont>
    <p:embeddedFont>
      <p:font typeface="Open Sans" panose="020B0606030504020204" pitchFamily="34" charset="0"/>
      <p:regular r:id="rId18"/>
    </p:embeddedFont>
    <p:embeddedFont>
      <p:font typeface="Open Sans Bold" panose="020B0806030504020204" charset="0"/>
      <p:regular r:id="rId19"/>
    </p:embeddedFont>
    <p:embeddedFont>
      <p:font typeface="Poppins Bold" panose="020B0604020202020204" charset="0"/>
      <p:regular r:id="rId20"/>
    </p:embeddedFont>
    <p:embeddedFont>
      <p:font typeface="Raleway Bold" panose="020B0604020202020204" charset="0"/>
      <p:regular r:id="rId21"/>
    </p:embeddedFont>
    <p:embeddedFont>
      <p:font typeface="Raleway Semi-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493" b="-38493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28916" y="9058516"/>
            <a:ext cx="399568" cy="399568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885371" y="2151547"/>
            <a:ext cx="712885" cy="712885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39033" y="3636533"/>
            <a:ext cx="4347181" cy="737246"/>
            <a:chOff x="0" y="0"/>
            <a:chExt cx="2396344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396344" cy="406400"/>
            </a:xfrm>
            <a:custGeom>
              <a:avLst/>
              <a:gdLst/>
              <a:ahLst/>
              <a:cxnLst/>
              <a:rect l="l" t="t" r="r" b="b"/>
              <a:pathLst>
                <a:path w="2396344" h="406400">
                  <a:moveTo>
                    <a:pt x="2193144" y="0"/>
                  </a:moveTo>
                  <a:cubicBezTo>
                    <a:pt x="2305368" y="0"/>
                    <a:pt x="2396344" y="90976"/>
                    <a:pt x="2396344" y="203200"/>
                  </a:cubicBezTo>
                  <a:cubicBezTo>
                    <a:pt x="2396344" y="315424"/>
                    <a:pt x="2305368" y="406400"/>
                    <a:pt x="219314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396344" cy="454025"/>
            </a:xfrm>
            <a:prstGeom prst="rect">
              <a:avLst/>
            </a:prstGeom>
          </p:spPr>
          <p:txBody>
            <a:bodyPr lIns="31690" tIns="31690" rIns="31690" bIns="31690" rtlCol="0" anchor="ctr"/>
            <a:lstStyle/>
            <a:p>
              <a:pPr marL="0" lvl="0" indent="0" algn="ctr">
                <a:lnSpc>
                  <a:spcPts val="32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6670148" y="0"/>
            <a:ext cx="1617852" cy="1610662"/>
          </a:xfrm>
          <a:custGeom>
            <a:avLst/>
            <a:gdLst/>
            <a:ahLst/>
            <a:cxnLst/>
            <a:rect l="l" t="t" r="r" b="b"/>
            <a:pathLst>
              <a:path w="1617852" h="1610662">
                <a:moveTo>
                  <a:pt x="0" y="0"/>
                </a:moveTo>
                <a:lnTo>
                  <a:pt x="1617852" y="0"/>
                </a:lnTo>
                <a:lnTo>
                  <a:pt x="1617852" y="1610662"/>
                </a:lnTo>
                <a:lnTo>
                  <a:pt x="0" y="1610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16360716" y="8359716"/>
            <a:ext cx="1797169" cy="1797169"/>
          </a:xfrm>
          <a:custGeom>
            <a:avLst/>
            <a:gdLst/>
            <a:ahLst/>
            <a:cxnLst/>
            <a:rect l="l" t="t" r="r" b="b"/>
            <a:pathLst>
              <a:path w="1797169" h="1797169">
                <a:moveTo>
                  <a:pt x="0" y="0"/>
                </a:moveTo>
                <a:lnTo>
                  <a:pt x="1797168" y="0"/>
                </a:lnTo>
                <a:lnTo>
                  <a:pt x="1797168" y="1797168"/>
                </a:lnTo>
                <a:lnTo>
                  <a:pt x="0" y="17971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1090123" y="4261667"/>
            <a:ext cx="16814062" cy="3143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91"/>
              </a:lnSpc>
            </a:pPr>
            <a:r>
              <a:rPr lang="en-US" sz="20659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AIRBNB ANALYSIS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92574" y="1009867"/>
            <a:ext cx="1884177" cy="431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7"/>
              </a:lnSpc>
              <a:spcBef>
                <a:spcPct val="0"/>
              </a:spcBef>
            </a:pPr>
            <a:r>
              <a:rPr lang="en-US" sz="251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Fady Emil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118975" y="1019392"/>
            <a:ext cx="2050050" cy="76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4"/>
              </a:lnSpc>
              <a:spcBef>
                <a:spcPct val="0"/>
              </a:spcBef>
            </a:pPr>
            <a:r>
              <a:rPr lang="en-US" sz="2203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Maryam Eslam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169025" y="990600"/>
            <a:ext cx="2279138" cy="363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7"/>
              </a:lnSpc>
              <a:spcBef>
                <a:spcPct val="0"/>
              </a:spcBef>
            </a:pPr>
            <a:r>
              <a:rPr lang="en-US" sz="219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Aya Ahmed Ali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85356" y="3712228"/>
            <a:ext cx="4054534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Airbnb Analytics Squad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28484" y="7971385"/>
            <a:ext cx="6669448" cy="469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b="1" spc="17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Implementing company: ACIST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28484" y="8543619"/>
            <a:ext cx="6669448" cy="469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b="1" spc="17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DR. Mohamed Anwar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383866" y="4146129"/>
            <a:ext cx="997371" cy="99737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554685" y="63522"/>
            <a:ext cx="10760720" cy="1439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CONCLUSION &amp; RESULTS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75197" y="1714007"/>
            <a:ext cx="16319697" cy="8263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7"/>
              </a:lnSpc>
              <a:spcBef>
                <a:spcPct val="0"/>
              </a:spcBef>
            </a:pPr>
            <a:r>
              <a:rPr lang="en-US" sz="223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Overview of the London Airbnb Market: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Listings: 73.32K properties with an average price of £146.04 and an average review score of 4.59.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Most listings are entire homes (60.66%) and private rooms (38.5%).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Host Performance: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Review count has declined over the years, with top hosts receiving over 10K reviews.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Hosts with lower availability tend to have higher review scores, indicating that booking demand and availability influence guest satisfaction.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Guest Review and Satisfaction: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Review scores remain stable across room types, with private rooms and entire homes scoring higher.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majority of listings have high review scores, with 60% of properties rated 4.5 or above.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Availability and Booking Trends: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Listings with limited availability (1-78 days) tend to have higher review scores.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Hosts need to balance availability with demand to optimize ratings and bookings.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Key Influencers for Review Scores: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 review scores are influenced by low availability, older properties, and prime locations like London.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Pricing and Booking Trends: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average price is £161.11, with Westminster being the most expensive neighborhood (£325).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Entire homes and hotel rooms have the highest average prices.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Guest and Review Overview: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Certain neighborhoods like Lambeth and Bromley consistently receive high review scores.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Entire homes and hotel rooms tend to receive better reviews compared to other property types.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Neighborhood Popularity: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Westminster and Kensington are the most popular neighborhoods based on bookings, reviews, and availability.</a:t>
            </a:r>
          </a:p>
          <a:p>
            <a:pPr algn="ctr">
              <a:lnSpc>
                <a:spcPts val="2827"/>
              </a:lnSpc>
              <a:spcBef>
                <a:spcPct val="0"/>
              </a:spcBef>
            </a:pPr>
            <a:r>
              <a:rPr lang="en-US" sz="201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Property types like shared rooms and private rooms are more common in neighborhoods like Barking and Dagenham.</a:t>
            </a:r>
          </a:p>
        </p:txBody>
      </p:sp>
      <p:sp>
        <p:nvSpPr>
          <p:cNvPr id="16" name="Freeform 16"/>
          <p:cNvSpPr/>
          <p:nvPr/>
        </p:nvSpPr>
        <p:spPr>
          <a:xfrm>
            <a:off x="17381237" y="0"/>
            <a:ext cx="906763" cy="902733"/>
          </a:xfrm>
          <a:custGeom>
            <a:avLst/>
            <a:gdLst/>
            <a:ahLst/>
            <a:cxnLst/>
            <a:rect l="l" t="t" r="r" b="b"/>
            <a:pathLst>
              <a:path w="906763" h="902733">
                <a:moveTo>
                  <a:pt x="0" y="0"/>
                </a:moveTo>
                <a:lnTo>
                  <a:pt x="906763" y="0"/>
                </a:lnTo>
                <a:lnTo>
                  <a:pt x="906763" y="902733"/>
                </a:lnTo>
                <a:lnTo>
                  <a:pt x="0" y="9027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885863" y="3538238"/>
            <a:ext cx="14516274" cy="3912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66"/>
              </a:lnSpc>
            </a:pPr>
            <a:r>
              <a:rPr lang="en-US" sz="25721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75205" y="2696218"/>
            <a:ext cx="3438827" cy="737246"/>
            <a:chOff x="0" y="0"/>
            <a:chExt cx="1895622" cy="406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95622" cy="406400"/>
            </a:xfrm>
            <a:custGeom>
              <a:avLst/>
              <a:gdLst/>
              <a:ahLst/>
              <a:cxnLst/>
              <a:rect l="l" t="t" r="r" b="b"/>
              <a:pathLst>
                <a:path w="1895622" h="406400">
                  <a:moveTo>
                    <a:pt x="1692422" y="0"/>
                  </a:moveTo>
                  <a:cubicBezTo>
                    <a:pt x="1804646" y="0"/>
                    <a:pt x="1895622" y="90976"/>
                    <a:pt x="1895622" y="203200"/>
                  </a:cubicBezTo>
                  <a:cubicBezTo>
                    <a:pt x="1895622" y="315424"/>
                    <a:pt x="1804646" y="406400"/>
                    <a:pt x="169242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895622" cy="454025"/>
            </a:xfrm>
            <a:prstGeom prst="rect">
              <a:avLst/>
            </a:prstGeom>
          </p:spPr>
          <p:txBody>
            <a:bodyPr lIns="31690" tIns="31690" rIns="31690" bIns="31690" rtlCol="0" anchor="ctr"/>
            <a:lstStyle/>
            <a:p>
              <a:pPr marL="0" lvl="0" indent="0" algn="ctr">
                <a:lnSpc>
                  <a:spcPts val="32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344237" y="2834418"/>
            <a:ext cx="3100763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See You Next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160701" y="237850"/>
            <a:ext cx="1884177" cy="431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7"/>
              </a:lnSpc>
              <a:spcBef>
                <a:spcPct val="0"/>
              </a:spcBef>
            </a:pPr>
            <a:r>
              <a:rPr lang="en-US" sz="251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Fady Emil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187102" y="247375"/>
            <a:ext cx="2050050" cy="76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4"/>
              </a:lnSpc>
              <a:spcBef>
                <a:spcPct val="0"/>
              </a:spcBef>
            </a:pPr>
            <a:r>
              <a:rPr lang="en-US" sz="2203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Maryam Eslam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37152" y="218582"/>
            <a:ext cx="2279138" cy="363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7"/>
              </a:lnSpc>
              <a:spcBef>
                <a:spcPct val="0"/>
              </a:spcBef>
            </a:pPr>
            <a:r>
              <a:rPr lang="en-US" sz="219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Aya Ahmed Ali</a:t>
            </a:r>
          </a:p>
        </p:txBody>
      </p:sp>
      <p:sp>
        <p:nvSpPr>
          <p:cNvPr id="17" name="Freeform 17"/>
          <p:cNvSpPr/>
          <p:nvPr/>
        </p:nvSpPr>
        <p:spPr>
          <a:xfrm>
            <a:off x="17381237" y="0"/>
            <a:ext cx="906763" cy="902733"/>
          </a:xfrm>
          <a:custGeom>
            <a:avLst/>
            <a:gdLst/>
            <a:ahLst/>
            <a:cxnLst/>
            <a:rect l="l" t="t" r="r" b="b"/>
            <a:pathLst>
              <a:path w="906763" h="902733">
                <a:moveTo>
                  <a:pt x="0" y="0"/>
                </a:moveTo>
                <a:lnTo>
                  <a:pt x="906763" y="0"/>
                </a:lnTo>
                <a:lnTo>
                  <a:pt x="906763" y="902733"/>
                </a:lnTo>
                <a:lnTo>
                  <a:pt x="0" y="902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1028700" y="8607233"/>
            <a:ext cx="6669448" cy="469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b="1" spc="17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Implementing company: ACIST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9179467"/>
            <a:ext cx="6669448" cy="469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b="1" spc="17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DR. Mohamed Anwar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2702148" y="7765212"/>
            <a:ext cx="4347181" cy="737246"/>
            <a:chOff x="0" y="0"/>
            <a:chExt cx="2396344" cy="406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396344" cy="406400"/>
            </a:xfrm>
            <a:custGeom>
              <a:avLst/>
              <a:gdLst/>
              <a:ahLst/>
              <a:cxnLst/>
              <a:rect l="l" t="t" r="r" b="b"/>
              <a:pathLst>
                <a:path w="2396344" h="406400">
                  <a:moveTo>
                    <a:pt x="2193144" y="0"/>
                  </a:moveTo>
                  <a:cubicBezTo>
                    <a:pt x="2305368" y="0"/>
                    <a:pt x="2396344" y="90976"/>
                    <a:pt x="2396344" y="203200"/>
                  </a:cubicBezTo>
                  <a:cubicBezTo>
                    <a:pt x="2396344" y="315424"/>
                    <a:pt x="2305368" y="406400"/>
                    <a:pt x="219314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2396344" cy="454025"/>
            </a:xfrm>
            <a:prstGeom prst="rect">
              <a:avLst/>
            </a:prstGeom>
          </p:spPr>
          <p:txBody>
            <a:bodyPr lIns="31690" tIns="31690" rIns="31690" bIns="31690" rtlCol="0" anchor="ctr"/>
            <a:lstStyle/>
            <a:p>
              <a:pPr marL="0" lvl="0" indent="0" algn="ctr">
                <a:lnSpc>
                  <a:spcPts val="32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2848471" y="7903072"/>
            <a:ext cx="4054534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Airbnb Analytics Squad</a:t>
            </a:r>
          </a:p>
        </p:txBody>
      </p:sp>
      <p:sp>
        <p:nvSpPr>
          <p:cNvPr id="24" name="Freeform 24"/>
          <p:cNvSpPr/>
          <p:nvPr/>
        </p:nvSpPr>
        <p:spPr>
          <a:xfrm>
            <a:off x="16360716" y="8489831"/>
            <a:ext cx="1797169" cy="1797169"/>
          </a:xfrm>
          <a:custGeom>
            <a:avLst/>
            <a:gdLst/>
            <a:ahLst/>
            <a:cxnLst/>
            <a:rect l="l" t="t" r="r" b="b"/>
            <a:pathLst>
              <a:path w="1797169" h="1797169">
                <a:moveTo>
                  <a:pt x="0" y="0"/>
                </a:moveTo>
                <a:lnTo>
                  <a:pt x="1797168" y="0"/>
                </a:lnTo>
                <a:lnTo>
                  <a:pt x="1797168" y="1797169"/>
                </a:lnTo>
                <a:lnTo>
                  <a:pt x="0" y="17971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551030" y="4349936"/>
            <a:ext cx="11381566" cy="1138156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64467" y="2185400"/>
            <a:ext cx="7072900" cy="707290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t="-24906" b="-24906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144000" y="7727421"/>
            <a:ext cx="1038609" cy="1038609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85439" y="9420617"/>
            <a:ext cx="389240" cy="38924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028700" y="2347336"/>
            <a:ext cx="8433839" cy="2869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USE CASE FOR AIRBNB ANALYSIS?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78565" y="5319532"/>
            <a:ext cx="7693960" cy="3698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4"/>
              </a:lnSpc>
            </a:pPr>
            <a:r>
              <a:rPr lang="en-US" sz="2202" b="1">
                <a:solidFill>
                  <a:srgbClr val="000000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Airbnb hosts in London are facing competitive challenges due to an increasing number of listings, price fluctuations, and varying </a:t>
            </a:r>
          </a:p>
          <a:p>
            <a:pPr algn="l">
              <a:lnSpc>
                <a:spcPts val="3744"/>
              </a:lnSpc>
            </a:pPr>
            <a:r>
              <a:rPr lang="en-US" sz="2202" b="1">
                <a:solidFill>
                  <a:srgbClr val="000000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guest expectations. Hosts are looking for insights to maximize their bookings, optimize their pricing, and improve their reviews to </a:t>
            </a:r>
          </a:p>
          <a:p>
            <a:pPr algn="l">
              <a:lnSpc>
                <a:spcPts val="3744"/>
              </a:lnSpc>
            </a:pPr>
            <a:r>
              <a:rPr lang="en-US" sz="2202" b="1">
                <a:solidFill>
                  <a:srgbClr val="000000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stand out in the competitive London market.</a:t>
            </a:r>
          </a:p>
          <a:p>
            <a:pPr marL="0" lvl="0" indent="0" algn="l">
              <a:lnSpc>
                <a:spcPts val="3744"/>
              </a:lnSpc>
              <a:spcBef>
                <a:spcPct val="0"/>
              </a:spcBef>
            </a:pPr>
            <a:endParaRPr lang="en-US" sz="2202" b="1">
              <a:solidFill>
                <a:srgbClr val="000000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4" name="Freeform 24"/>
          <p:cNvSpPr/>
          <p:nvPr/>
        </p:nvSpPr>
        <p:spPr>
          <a:xfrm>
            <a:off x="16670148" y="0"/>
            <a:ext cx="1617852" cy="1610662"/>
          </a:xfrm>
          <a:custGeom>
            <a:avLst/>
            <a:gdLst/>
            <a:ahLst/>
            <a:cxnLst/>
            <a:rect l="l" t="t" r="r" b="b"/>
            <a:pathLst>
              <a:path w="1617852" h="1610662">
                <a:moveTo>
                  <a:pt x="0" y="0"/>
                </a:moveTo>
                <a:lnTo>
                  <a:pt x="1617852" y="0"/>
                </a:lnTo>
                <a:lnTo>
                  <a:pt x="1617852" y="1610662"/>
                </a:lnTo>
                <a:lnTo>
                  <a:pt x="0" y="1610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026145" y="709526"/>
            <a:ext cx="5662936" cy="731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Key Data Features: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743479" y="2513256"/>
            <a:ext cx="1082369" cy="637848"/>
            <a:chOff x="0" y="0"/>
            <a:chExt cx="1379248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79248" cy="812800"/>
            </a:xfrm>
            <a:custGeom>
              <a:avLst/>
              <a:gdLst/>
              <a:ahLst/>
              <a:cxnLst/>
              <a:rect l="l" t="t" r="r" b="b"/>
              <a:pathLst>
                <a:path w="1379248" h="812800">
                  <a:moveTo>
                    <a:pt x="0" y="0"/>
                  </a:moveTo>
                  <a:lnTo>
                    <a:pt x="1379248" y="0"/>
                  </a:lnTo>
                  <a:lnTo>
                    <a:pt x="137924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4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379248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01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49086" y="2669302"/>
            <a:ext cx="594183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Listing ID: Unique identifier for each property.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07123" y="2000225"/>
            <a:ext cx="683926" cy="27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21"/>
              </a:lnSpc>
              <a:spcBef>
                <a:spcPct val="0"/>
              </a:spcBef>
            </a:pPr>
            <a:r>
              <a:rPr lang="en-US" sz="158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43479" y="3540274"/>
            <a:ext cx="1082369" cy="637848"/>
            <a:chOff x="0" y="0"/>
            <a:chExt cx="1379248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79248" cy="812800"/>
            </a:xfrm>
            <a:custGeom>
              <a:avLst/>
              <a:gdLst/>
              <a:ahLst/>
              <a:cxnLst/>
              <a:rect l="l" t="t" r="r" b="b"/>
              <a:pathLst>
                <a:path w="1379248" h="812800">
                  <a:moveTo>
                    <a:pt x="0" y="0"/>
                  </a:moveTo>
                  <a:lnTo>
                    <a:pt x="1379248" y="0"/>
                  </a:lnTo>
                  <a:lnTo>
                    <a:pt x="137924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4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1379248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049086" y="3511699"/>
            <a:ext cx="5924473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Host Name: Name of the property owner or manager.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88519" y="3704228"/>
            <a:ext cx="792289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743479" y="4432322"/>
            <a:ext cx="1082369" cy="637848"/>
            <a:chOff x="0" y="0"/>
            <a:chExt cx="1379248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79248" cy="812800"/>
            </a:xfrm>
            <a:custGeom>
              <a:avLst/>
              <a:gdLst/>
              <a:ahLst/>
              <a:cxnLst/>
              <a:rect l="l" t="t" r="r" b="b"/>
              <a:pathLst>
                <a:path w="1379248" h="812800">
                  <a:moveTo>
                    <a:pt x="0" y="0"/>
                  </a:moveTo>
                  <a:lnTo>
                    <a:pt x="1379248" y="0"/>
                  </a:lnTo>
                  <a:lnTo>
                    <a:pt x="137924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4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1379248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03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049086" y="4458664"/>
            <a:ext cx="5924473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Location (Coordinates &amp; Neighborhood): Geographic location of properties.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16670148" y="0"/>
            <a:ext cx="1617852" cy="1610662"/>
          </a:xfrm>
          <a:custGeom>
            <a:avLst/>
            <a:gdLst/>
            <a:ahLst/>
            <a:cxnLst/>
            <a:rect l="l" t="t" r="r" b="b"/>
            <a:pathLst>
              <a:path w="1617852" h="1610662">
                <a:moveTo>
                  <a:pt x="0" y="0"/>
                </a:moveTo>
                <a:lnTo>
                  <a:pt x="1617852" y="0"/>
                </a:lnTo>
                <a:lnTo>
                  <a:pt x="1617852" y="1610662"/>
                </a:lnTo>
                <a:lnTo>
                  <a:pt x="0" y="16106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0" name="Group 30"/>
          <p:cNvGrpSpPr/>
          <p:nvPr/>
        </p:nvGrpSpPr>
        <p:grpSpPr>
          <a:xfrm>
            <a:off x="16241813" y="8802151"/>
            <a:ext cx="3086100" cy="3086100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743479" y="5348958"/>
            <a:ext cx="1082369" cy="637848"/>
            <a:chOff x="0" y="0"/>
            <a:chExt cx="1379248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379248" cy="812800"/>
            </a:xfrm>
            <a:custGeom>
              <a:avLst/>
              <a:gdLst/>
              <a:ahLst/>
              <a:cxnLst/>
              <a:rect l="l" t="t" r="r" b="b"/>
              <a:pathLst>
                <a:path w="1379248" h="812800">
                  <a:moveTo>
                    <a:pt x="0" y="0"/>
                  </a:moveTo>
                  <a:lnTo>
                    <a:pt x="1379248" y="0"/>
                  </a:lnTo>
                  <a:lnTo>
                    <a:pt x="137924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4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57150"/>
              <a:ext cx="1379248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04</a:t>
              </a:r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2049086" y="5505004"/>
            <a:ext cx="5924473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Price per Night: Rental cost per night in GBP.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743479" y="6230837"/>
            <a:ext cx="1082369" cy="637848"/>
            <a:chOff x="0" y="0"/>
            <a:chExt cx="1379248" cy="8128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379248" cy="812800"/>
            </a:xfrm>
            <a:custGeom>
              <a:avLst/>
              <a:gdLst/>
              <a:ahLst/>
              <a:cxnLst/>
              <a:rect l="l" t="t" r="r" b="b"/>
              <a:pathLst>
                <a:path w="1379248" h="812800">
                  <a:moveTo>
                    <a:pt x="0" y="0"/>
                  </a:moveTo>
                  <a:lnTo>
                    <a:pt x="1379248" y="0"/>
                  </a:lnTo>
                  <a:lnTo>
                    <a:pt x="137924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4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57150"/>
              <a:ext cx="1379248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2049086" y="6237628"/>
            <a:ext cx="5924473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Property Type: Entire home, apartment, or private room.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888519" y="6394791"/>
            <a:ext cx="792289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743479" y="7112717"/>
            <a:ext cx="1082369" cy="637848"/>
            <a:chOff x="0" y="0"/>
            <a:chExt cx="1379248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379248" cy="812800"/>
            </a:xfrm>
            <a:custGeom>
              <a:avLst/>
              <a:gdLst/>
              <a:ahLst/>
              <a:cxnLst/>
              <a:rect l="l" t="t" r="r" b="b"/>
              <a:pathLst>
                <a:path w="1379248" h="812800">
                  <a:moveTo>
                    <a:pt x="0" y="0"/>
                  </a:moveTo>
                  <a:lnTo>
                    <a:pt x="1379248" y="0"/>
                  </a:lnTo>
                  <a:lnTo>
                    <a:pt x="137924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4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57150"/>
              <a:ext cx="1379248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06</a:t>
              </a:r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2049086" y="7139059"/>
            <a:ext cx="5924473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Guest Reviews &amp; Ratings: Number of reviews and average guest ratings.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743479" y="8098789"/>
            <a:ext cx="1082369" cy="637848"/>
            <a:chOff x="0" y="0"/>
            <a:chExt cx="1379248" cy="812800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1379248" cy="812800"/>
            </a:xfrm>
            <a:custGeom>
              <a:avLst/>
              <a:gdLst/>
              <a:ahLst/>
              <a:cxnLst/>
              <a:rect l="l" t="t" r="r" b="b"/>
              <a:pathLst>
                <a:path w="1379248" h="812800">
                  <a:moveTo>
                    <a:pt x="0" y="0"/>
                  </a:moveTo>
                  <a:lnTo>
                    <a:pt x="1379248" y="0"/>
                  </a:lnTo>
                  <a:lnTo>
                    <a:pt x="137924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4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57150"/>
              <a:ext cx="1379248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07</a:t>
              </a:r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2049086" y="8097673"/>
            <a:ext cx="5924473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Availability: Number of available days in the next 30 and 365 days.</a:t>
            </a:r>
          </a:p>
        </p:txBody>
      </p:sp>
      <p:pic>
        <p:nvPicPr>
          <p:cNvPr id="50" name="Picture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7937" y="1388138"/>
            <a:ext cx="10643921" cy="823549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35348" y="-1752872"/>
            <a:ext cx="8549194" cy="854919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1999516"/>
            <a:ext cx="6928646" cy="692864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4906" r="-24906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778524" y="5673657"/>
            <a:ext cx="389240" cy="38924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719498" y="5960474"/>
            <a:ext cx="3150457" cy="3150457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48803" t="-41289" r="-6313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673603" y="9258300"/>
            <a:ext cx="2692445" cy="737246"/>
            <a:chOff x="0" y="0"/>
            <a:chExt cx="1484186" cy="4064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484186" cy="406400"/>
            </a:xfrm>
            <a:custGeom>
              <a:avLst/>
              <a:gdLst/>
              <a:ahLst/>
              <a:cxnLst/>
              <a:rect l="l" t="t" r="r" b="b"/>
              <a:pathLst>
                <a:path w="1484186" h="406400">
                  <a:moveTo>
                    <a:pt x="1280986" y="0"/>
                  </a:moveTo>
                  <a:cubicBezTo>
                    <a:pt x="1393210" y="0"/>
                    <a:pt x="1484186" y="90976"/>
                    <a:pt x="1484186" y="203200"/>
                  </a:cubicBezTo>
                  <a:cubicBezTo>
                    <a:pt x="1484186" y="315424"/>
                    <a:pt x="1393210" y="406400"/>
                    <a:pt x="128098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1484186" cy="454025"/>
            </a:xfrm>
            <a:prstGeom prst="rect">
              <a:avLst/>
            </a:prstGeom>
          </p:spPr>
          <p:txBody>
            <a:bodyPr lIns="31690" tIns="31690" rIns="31690" bIns="31690" rtlCol="0" anchor="ctr"/>
            <a:lstStyle/>
            <a:p>
              <a:pPr marL="0" lvl="0" indent="0" algn="ctr">
                <a:lnSpc>
                  <a:spcPts val="32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16670148" y="0"/>
            <a:ext cx="1617852" cy="1610662"/>
          </a:xfrm>
          <a:custGeom>
            <a:avLst/>
            <a:gdLst/>
            <a:ahLst/>
            <a:cxnLst/>
            <a:rect l="l" t="t" r="r" b="b"/>
            <a:pathLst>
              <a:path w="1617852" h="1610662">
                <a:moveTo>
                  <a:pt x="0" y="0"/>
                </a:moveTo>
                <a:lnTo>
                  <a:pt x="1617852" y="0"/>
                </a:lnTo>
                <a:lnTo>
                  <a:pt x="1617852" y="1610662"/>
                </a:lnTo>
                <a:lnTo>
                  <a:pt x="0" y="16106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15473232" y="9349684"/>
            <a:ext cx="554477" cy="554477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998732" y="2518924"/>
            <a:ext cx="7038635" cy="2868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TYPES OF DATA ANALYSIS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72539" y="5648449"/>
            <a:ext cx="7171497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Descriptive, Diagnostic and Predictive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881568" y="6501047"/>
            <a:ext cx="7272964" cy="3086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9512" lvl="1" indent="-224756" algn="l">
              <a:lnSpc>
                <a:spcPts val="3539"/>
              </a:lnSpc>
              <a:spcBef>
                <a:spcPct val="0"/>
              </a:spcBef>
              <a:buFont typeface="Arial"/>
              <a:buChar char="•"/>
            </a:pPr>
            <a:r>
              <a:rPr lang="en-US" sz="2082">
                <a:solidFill>
                  <a:srgbClr val="000000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Desc</a:t>
            </a:r>
            <a:r>
              <a:rPr lang="en-US" sz="2082" u="none" strike="noStrike">
                <a:solidFill>
                  <a:srgbClr val="000000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riptive Analysis: Summarizes historical data to understand what has happened.</a:t>
            </a:r>
          </a:p>
          <a:p>
            <a:pPr marL="449512" lvl="1" indent="-224756" algn="l">
              <a:lnSpc>
                <a:spcPts val="3539"/>
              </a:lnSpc>
              <a:spcBef>
                <a:spcPct val="0"/>
              </a:spcBef>
              <a:buFont typeface="Arial"/>
              <a:buChar char="•"/>
            </a:pPr>
            <a:r>
              <a:rPr lang="en-US" sz="2082" u="none" strike="noStrike">
                <a:solidFill>
                  <a:srgbClr val="000000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Diagnostic Analysis: Explains why something happened by identifying patterns or relationships.</a:t>
            </a:r>
          </a:p>
          <a:p>
            <a:pPr marL="449512" lvl="1" indent="-224756" algn="l">
              <a:lnSpc>
                <a:spcPts val="3539"/>
              </a:lnSpc>
              <a:spcBef>
                <a:spcPct val="0"/>
              </a:spcBef>
              <a:buFont typeface="Arial"/>
              <a:buChar char="•"/>
            </a:pPr>
            <a:r>
              <a:rPr lang="en-US" sz="2082" u="none" strike="noStrike">
                <a:solidFill>
                  <a:srgbClr val="000000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Predictive Analysis: Uses data to forecast future trends and outcomes based on historical data.</a:t>
            </a:r>
          </a:p>
          <a:p>
            <a:pPr marL="0" lvl="0" indent="0" algn="l">
              <a:lnSpc>
                <a:spcPts val="3539"/>
              </a:lnSpc>
              <a:spcBef>
                <a:spcPct val="0"/>
              </a:spcBef>
            </a:pPr>
            <a:endParaRPr lang="en-US" sz="2082" u="none" strike="noStrike">
              <a:solidFill>
                <a:srgbClr val="000000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156625" y="4611512"/>
            <a:ext cx="389240" cy="3892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025019" y="2518924"/>
            <a:ext cx="14237963" cy="1438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THE DATA ANALYSIS PROCESS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752395" y="4586304"/>
            <a:ext cx="3288615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 Collection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156625" y="5204416"/>
            <a:ext cx="6986401" cy="175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69"/>
              </a:lnSpc>
              <a:spcBef>
                <a:spcPct val="0"/>
              </a:spcBef>
            </a:pPr>
            <a:r>
              <a:rPr lang="en-US" sz="2100" b="1">
                <a:solidFill>
                  <a:srgbClr val="000000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Gather Airbnb listing data from Kaggle, including property details, pricing, location, host information, and guest reviews, from the platform or external sources.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851283" y="4611512"/>
            <a:ext cx="389240" cy="38924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447053" y="4586304"/>
            <a:ext cx="5815928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Transformation and Data Check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851283" y="5204416"/>
            <a:ext cx="6986401" cy="1304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69"/>
              </a:lnSpc>
              <a:spcBef>
                <a:spcPct val="0"/>
              </a:spcBef>
            </a:pPr>
            <a:r>
              <a:rPr lang="en-US" sz="2100" b="1">
                <a:solidFill>
                  <a:srgbClr val="000000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Ensure the data is clean by removing duplicates, handling missing values, and correcting data types to maintain accuracy in analysis.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2156625" y="7115766"/>
            <a:ext cx="389240" cy="38924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2752395" y="7090558"/>
            <a:ext cx="3288615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 Analysis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156625" y="7708671"/>
            <a:ext cx="6986401" cy="1304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69"/>
              </a:lnSpc>
              <a:spcBef>
                <a:spcPct val="0"/>
              </a:spcBef>
            </a:pPr>
            <a:r>
              <a:rPr lang="en-US" sz="2100" b="1">
                <a:solidFill>
                  <a:srgbClr val="000000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Analyze key factors like pricing trends, host behavior, and guest satisfaction. Identify patterns based on property type, location, and availability.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851283" y="7115766"/>
            <a:ext cx="389240" cy="389240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0447053" y="7090558"/>
            <a:ext cx="5775896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Interpretation, and Reporting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851283" y="7708671"/>
            <a:ext cx="6986401" cy="1304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69"/>
              </a:lnSpc>
              <a:spcBef>
                <a:spcPct val="0"/>
              </a:spcBef>
            </a:pPr>
            <a:r>
              <a:rPr lang="en-US" sz="2100" b="1">
                <a:solidFill>
                  <a:srgbClr val="000000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Interpret results to understand market dynamics, and create reports to guide pricing strategies, investment decisions, and competitive positioning.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35" name="Freeform 35"/>
          <p:cNvSpPr/>
          <p:nvPr/>
        </p:nvSpPr>
        <p:spPr>
          <a:xfrm>
            <a:off x="16670148" y="0"/>
            <a:ext cx="1617852" cy="1610662"/>
          </a:xfrm>
          <a:custGeom>
            <a:avLst/>
            <a:gdLst/>
            <a:ahLst/>
            <a:cxnLst/>
            <a:rect l="l" t="t" r="r" b="b"/>
            <a:pathLst>
              <a:path w="1617852" h="1610662">
                <a:moveTo>
                  <a:pt x="0" y="0"/>
                </a:moveTo>
                <a:lnTo>
                  <a:pt x="1617852" y="0"/>
                </a:lnTo>
                <a:lnTo>
                  <a:pt x="1617852" y="1610662"/>
                </a:lnTo>
                <a:lnTo>
                  <a:pt x="0" y="16106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TextBox 36"/>
          <p:cNvSpPr txBox="1"/>
          <p:nvPr/>
        </p:nvSpPr>
        <p:spPr>
          <a:xfrm>
            <a:off x="6041010" y="411863"/>
            <a:ext cx="1884177" cy="427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7"/>
              </a:lnSpc>
              <a:spcBef>
                <a:spcPct val="0"/>
              </a:spcBef>
            </a:pPr>
            <a:r>
              <a:rPr lang="en-US" sz="251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Fady Emil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067410" y="421388"/>
            <a:ext cx="2050050" cy="758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4"/>
              </a:lnSpc>
              <a:spcBef>
                <a:spcPct val="0"/>
              </a:spcBef>
            </a:pPr>
            <a:r>
              <a:rPr lang="en-US" sz="220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Maryam Eslam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117460" y="392595"/>
            <a:ext cx="2279138" cy="368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7"/>
              </a:lnSpc>
              <a:spcBef>
                <a:spcPct val="0"/>
              </a:spcBef>
            </a:pPr>
            <a:r>
              <a:rPr lang="en-US" sz="219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Aya Ahmed Ali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632325" y="3991761"/>
            <a:ext cx="5765358" cy="576535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r="-25046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30629" y="5719175"/>
            <a:ext cx="389240" cy="38924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30629" y="2564442"/>
            <a:ext cx="7038635" cy="2868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TOOLS USED IN DATA ANALYSIS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26399" y="5693967"/>
            <a:ext cx="7754449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Leveraging Technology for Better Insights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39249" y="6296024"/>
            <a:ext cx="8787901" cy="22624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 algn="l">
              <a:lnSpc>
                <a:spcPts val="3569"/>
              </a:lnSpc>
              <a:spcBef>
                <a:spcPct val="0"/>
              </a:spcBef>
              <a:buFont typeface="Arial"/>
              <a:buChar char="•"/>
            </a:pPr>
            <a:r>
              <a:rPr lang="en-US" sz="2100" dirty="0">
                <a:solidFill>
                  <a:srgbClr val="000000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sz="2100" u="none" strike="noStrike" dirty="0">
                <a:solidFill>
                  <a:srgbClr val="000000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ower BI: The primary tool for creating interactive dashboards and visualizing Airbnb data trends. Most visualizations were created directly within Power BI, making it easy to analyze pricing, demand, and location-based insights.</a:t>
            </a:r>
          </a:p>
          <a:p>
            <a:pPr marL="0" lvl="0" indent="0" algn="l">
              <a:lnSpc>
                <a:spcPts val="3569"/>
              </a:lnSpc>
              <a:spcBef>
                <a:spcPct val="0"/>
              </a:spcBef>
            </a:pPr>
            <a:endParaRPr lang="en-US" sz="2100" u="none" strike="noStrike" dirty="0">
              <a:solidFill>
                <a:srgbClr val="000000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16902858" y="4430615"/>
            <a:ext cx="712885" cy="712885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6670148" y="0"/>
            <a:ext cx="1617852" cy="1610662"/>
          </a:xfrm>
          <a:custGeom>
            <a:avLst/>
            <a:gdLst/>
            <a:ahLst/>
            <a:cxnLst/>
            <a:rect l="l" t="t" r="r" b="b"/>
            <a:pathLst>
              <a:path w="1617852" h="1610662">
                <a:moveTo>
                  <a:pt x="0" y="0"/>
                </a:moveTo>
                <a:lnTo>
                  <a:pt x="1617852" y="0"/>
                </a:lnTo>
                <a:lnTo>
                  <a:pt x="1617852" y="1610662"/>
                </a:lnTo>
                <a:lnTo>
                  <a:pt x="0" y="1610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260407" y="4393462"/>
            <a:ext cx="5767187" cy="5387378"/>
            <a:chOff x="0" y="0"/>
            <a:chExt cx="1394172" cy="13023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0739" y="0"/>
                  </a:moveTo>
                  <a:lnTo>
                    <a:pt x="1383433" y="0"/>
                  </a:lnTo>
                  <a:cubicBezTo>
                    <a:pt x="1389364" y="0"/>
                    <a:pt x="1394172" y="4808"/>
                    <a:pt x="1394172" y="10739"/>
                  </a:cubicBezTo>
                  <a:lnTo>
                    <a:pt x="1394172" y="1291617"/>
                  </a:lnTo>
                  <a:cubicBezTo>
                    <a:pt x="1394172" y="1297548"/>
                    <a:pt x="1389364" y="1302357"/>
                    <a:pt x="1383433" y="1302357"/>
                  </a:cubicBezTo>
                  <a:lnTo>
                    <a:pt x="10739" y="1302357"/>
                  </a:lnTo>
                  <a:cubicBezTo>
                    <a:pt x="4808" y="1302357"/>
                    <a:pt x="0" y="1297548"/>
                    <a:pt x="0" y="1291617"/>
                  </a:cubicBezTo>
                  <a:lnTo>
                    <a:pt x="0" y="10739"/>
                  </a:lnTo>
                  <a:cubicBezTo>
                    <a:pt x="0" y="4808"/>
                    <a:pt x="4808" y="0"/>
                    <a:pt x="10739" y="0"/>
                  </a:cubicBezTo>
                  <a:close/>
                </a:path>
              </a:pathLst>
            </a:custGeom>
            <a:solidFill>
              <a:srgbClr val="E0DDD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02502" y="4393462"/>
            <a:ext cx="5767187" cy="5387378"/>
            <a:chOff x="0" y="0"/>
            <a:chExt cx="1394172" cy="130235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0739" y="0"/>
                  </a:moveTo>
                  <a:lnTo>
                    <a:pt x="1383433" y="0"/>
                  </a:lnTo>
                  <a:cubicBezTo>
                    <a:pt x="1389364" y="0"/>
                    <a:pt x="1394172" y="4808"/>
                    <a:pt x="1394172" y="10739"/>
                  </a:cubicBezTo>
                  <a:lnTo>
                    <a:pt x="1394172" y="1291617"/>
                  </a:lnTo>
                  <a:cubicBezTo>
                    <a:pt x="1394172" y="1297548"/>
                    <a:pt x="1389364" y="1302357"/>
                    <a:pt x="1383433" y="1302357"/>
                  </a:cubicBezTo>
                  <a:lnTo>
                    <a:pt x="10739" y="1302357"/>
                  </a:lnTo>
                  <a:cubicBezTo>
                    <a:pt x="4808" y="1302357"/>
                    <a:pt x="0" y="1297548"/>
                    <a:pt x="0" y="1291617"/>
                  </a:cubicBezTo>
                  <a:lnTo>
                    <a:pt x="0" y="10739"/>
                  </a:lnTo>
                  <a:cubicBezTo>
                    <a:pt x="0" y="4808"/>
                    <a:pt x="4808" y="0"/>
                    <a:pt x="10739" y="0"/>
                  </a:cubicBezTo>
                  <a:close/>
                </a:path>
              </a:pathLst>
            </a:custGeom>
            <a:solidFill>
              <a:srgbClr val="E0DDD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218312" y="4393462"/>
            <a:ext cx="5767187" cy="5387378"/>
            <a:chOff x="0" y="0"/>
            <a:chExt cx="1394172" cy="130235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0739" y="0"/>
                  </a:moveTo>
                  <a:lnTo>
                    <a:pt x="1383433" y="0"/>
                  </a:lnTo>
                  <a:cubicBezTo>
                    <a:pt x="1389364" y="0"/>
                    <a:pt x="1394172" y="4808"/>
                    <a:pt x="1394172" y="10739"/>
                  </a:cubicBezTo>
                  <a:lnTo>
                    <a:pt x="1394172" y="1291617"/>
                  </a:lnTo>
                  <a:cubicBezTo>
                    <a:pt x="1394172" y="1297548"/>
                    <a:pt x="1389364" y="1302357"/>
                    <a:pt x="1383433" y="1302357"/>
                  </a:cubicBezTo>
                  <a:lnTo>
                    <a:pt x="10739" y="1302357"/>
                  </a:lnTo>
                  <a:cubicBezTo>
                    <a:pt x="4808" y="1302357"/>
                    <a:pt x="0" y="1297548"/>
                    <a:pt x="0" y="1291617"/>
                  </a:cubicBezTo>
                  <a:lnTo>
                    <a:pt x="0" y="10739"/>
                  </a:lnTo>
                  <a:cubicBezTo>
                    <a:pt x="0" y="4808"/>
                    <a:pt x="4808" y="0"/>
                    <a:pt x="10739" y="0"/>
                  </a:cubicBezTo>
                  <a:close/>
                </a:path>
              </a:pathLst>
            </a:custGeom>
            <a:solidFill>
              <a:srgbClr val="E0DDD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2218312" y="704140"/>
            <a:ext cx="5767187" cy="3260679"/>
          </a:xfrm>
          <a:custGeom>
            <a:avLst/>
            <a:gdLst/>
            <a:ahLst/>
            <a:cxnLst/>
            <a:rect l="l" t="t" r="r" b="b"/>
            <a:pathLst>
              <a:path w="5767187" h="3260679">
                <a:moveTo>
                  <a:pt x="0" y="0"/>
                </a:moveTo>
                <a:lnTo>
                  <a:pt x="5767186" y="0"/>
                </a:lnTo>
                <a:lnTo>
                  <a:pt x="5767186" y="3260679"/>
                </a:lnTo>
                <a:lnTo>
                  <a:pt x="0" y="3260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327787" y="769108"/>
            <a:ext cx="5742120" cy="3151269"/>
          </a:xfrm>
          <a:custGeom>
            <a:avLst/>
            <a:gdLst/>
            <a:ahLst/>
            <a:cxnLst/>
            <a:rect l="l" t="t" r="r" b="b"/>
            <a:pathLst>
              <a:path w="5742120" h="3151269">
                <a:moveTo>
                  <a:pt x="0" y="0"/>
                </a:moveTo>
                <a:lnTo>
                  <a:pt x="5742120" y="0"/>
                </a:lnTo>
                <a:lnTo>
                  <a:pt x="5742120" y="3151269"/>
                </a:lnTo>
                <a:lnTo>
                  <a:pt x="0" y="31512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00" b="-32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6260407" y="727473"/>
            <a:ext cx="5767187" cy="3192904"/>
          </a:xfrm>
          <a:custGeom>
            <a:avLst/>
            <a:gdLst/>
            <a:ahLst/>
            <a:cxnLst/>
            <a:rect l="l" t="t" r="r" b="b"/>
            <a:pathLst>
              <a:path w="5767187" h="3192904">
                <a:moveTo>
                  <a:pt x="0" y="0"/>
                </a:moveTo>
                <a:lnTo>
                  <a:pt x="5767186" y="0"/>
                </a:lnTo>
                <a:lnTo>
                  <a:pt x="5767186" y="3192904"/>
                </a:lnTo>
                <a:lnTo>
                  <a:pt x="0" y="31929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46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327787" y="4517287"/>
            <a:ext cx="5716616" cy="1113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4226"/>
              </a:lnSpc>
            </a:pPr>
            <a:r>
              <a:rPr lang="en-US" sz="4696" b="1" spc="-216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London Airbnb Overview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377991" y="4781922"/>
            <a:ext cx="5532018" cy="58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4226"/>
              </a:lnSpc>
            </a:pPr>
            <a:r>
              <a:rPr lang="en-US" sz="4695" b="1" spc="-216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2. Host Performance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440400" y="4781922"/>
            <a:ext cx="5323010" cy="1113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4226"/>
              </a:lnSpc>
            </a:pPr>
            <a:r>
              <a:rPr lang="en-US" sz="4695" b="1" spc="-216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3.Guest Review and Satisfaction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02502" y="5869391"/>
            <a:ext cx="5569259" cy="3911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73119" lvl="1" indent="-186559" algn="just">
              <a:lnSpc>
                <a:spcPts val="2419"/>
              </a:lnSpc>
              <a:buFont typeface="Arial"/>
              <a:buChar char="•"/>
            </a:pPr>
            <a:r>
              <a:rPr lang="en-US" sz="1728" b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Total Listings: </a:t>
            </a:r>
            <a:r>
              <a:rPr lang="en-US" sz="1728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Over 73,000 Airbnb properties listed.</a:t>
            </a:r>
          </a:p>
          <a:p>
            <a:pPr marL="373119" lvl="1" indent="-186559" algn="just">
              <a:lnSpc>
                <a:spcPts val="2419"/>
              </a:lnSpc>
              <a:buFont typeface="Arial"/>
              <a:buChar char="•"/>
            </a:pPr>
            <a:r>
              <a:rPr lang="en-US" sz="1728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Average Price</a:t>
            </a:r>
            <a:r>
              <a:rPr lang="en-US" sz="1728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: £146.04 per night.</a:t>
            </a:r>
          </a:p>
          <a:p>
            <a:pPr marL="373119" lvl="1" indent="-186559" algn="just">
              <a:lnSpc>
                <a:spcPts val="2419"/>
              </a:lnSpc>
              <a:buFont typeface="Arial"/>
              <a:buChar char="•"/>
            </a:pPr>
            <a:r>
              <a:rPr lang="en-US" sz="1728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Average Review Rating</a:t>
            </a:r>
            <a:r>
              <a:rPr lang="en-US" sz="1728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: 4.59 out of 5.</a:t>
            </a:r>
          </a:p>
          <a:p>
            <a:pPr marL="373119" lvl="1" indent="-186559" algn="just">
              <a:lnSpc>
                <a:spcPts val="2419"/>
              </a:lnSpc>
              <a:buFont typeface="Arial"/>
              <a:buChar char="•"/>
            </a:pPr>
            <a:r>
              <a:rPr lang="en-US" sz="1728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Listings by Room Type</a:t>
            </a:r>
            <a:r>
              <a:rPr lang="en-US" sz="1728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: Majority of listings are entire homes/apartments (60.66%) and private rooms (38.5%).</a:t>
            </a:r>
          </a:p>
          <a:p>
            <a:pPr marL="373119" lvl="1" indent="-186559" algn="just">
              <a:lnSpc>
                <a:spcPts val="2419"/>
              </a:lnSpc>
              <a:buFont typeface="Arial"/>
              <a:buChar char="•"/>
            </a:pPr>
            <a:r>
              <a:rPr lang="en-US" sz="1728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Listings by Property Type</a:t>
            </a:r>
            <a:r>
              <a:rPr lang="en-US" sz="1728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: Entire rental units dominate the market with 26K listings.</a:t>
            </a:r>
          </a:p>
          <a:p>
            <a:pPr marL="373119" lvl="1" indent="-186559" algn="just">
              <a:lnSpc>
                <a:spcPts val="2419"/>
              </a:lnSpc>
              <a:buFont typeface="Arial"/>
              <a:buChar char="•"/>
            </a:pPr>
            <a:r>
              <a:rPr lang="en-US" sz="1728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Hosts Growth</a:t>
            </a:r>
            <a:r>
              <a:rPr lang="en-US" sz="1728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: The number of hosts peaked around 2015 with nearly 12K new hosts, with growth slowing in recent years.</a:t>
            </a:r>
          </a:p>
          <a:p>
            <a:pPr algn="just">
              <a:lnSpc>
                <a:spcPts val="2419"/>
              </a:lnSpc>
              <a:spcBef>
                <a:spcPct val="0"/>
              </a:spcBef>
            </a:pPr>
            <a:endParaRPr lang="en-US" sz="1728" b="1">
              <a:solidFill>
                <a:srgbClr val="FF4454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377991" y="5583257"/>
            <a:ext cx="5532018" cy="4316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34"/>
              </a:lnSpc>
            </a:pPr>
            <a:r>
              <a:rPr lang="en-US" sz="1882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Problem:</a:t>
            </a:r>
          </a:p>
          <a:p>
            <a:pPr algn="just">
              <a:lnSpc>
                <a:spcPts val="2634"/>
              </a:lnSpc>
            </a:pPr>
            <a:r>
              <a:rPr lang="en-US" sz="1882" b="1">
                <a:solidFill>
                  <a:srgbClr val="FF4454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Hosts want to compare their performance with competitors and improve based on guest feedback.</a:t>
            </a:r>
          </a:p>
          <a:p>
            <a:pPr algn="just">
              <a:lnSpc>
                <a:spcPts val="2634"/>
              </a:lnSpc>
            </a:pPr>
            <a:r>
              <a:rPr lang="en-US" sz="1882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Solution:</a:t>
            </a:r>
          </a:p>
          <a:p>
            <a:pPr algn="just">
              <a:lnSpc>
                <a:spcPts val="2634"/>
              </a:lnSpc>
            </a:pPr>
            <a:r>
              <a:rPr lang="en-US" sz="1882" b="1">
                <a:solidFill>
                  <a:srgbClr val="757070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Provide key host performance metrics, such as:</a:t>
            </a:r>
          </a:p>
          <a:p>
            <a:pPr marL="406336" lvl="1" indent="-203168" algn="just">
              <a:lnSpc>
                <a:spcPts val="2634"/>
              </a:lnSpc>
              <a:buFont typeface="Arial"/>
              <a:buChar char="•"/>
            </a:pPr>
            <a:r>
              <a:rPr lang="en-US" sz="1882" b="1">
                <a:solidFill>
                  <a:srgbClr val="FF4454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Review Scores: Track guest ratings to measure satisfaction.</a:t>
            </a:r>
          </a:p>
          <a:p>
            <a:pPr marL="406336" lvl="1" indent="-203168" algn="just">
              <a:lnSpc>
                <a:spcPts val="2634"/>
              </a:lnSpc>
              <a:buFont typeface="Arial"/>
              <a:buChar char="•"/>
            </a:pPr>
            <a:r>
              <a:rPr lang="en-US" sz="1882" b="1">
                <a:solidFill>
                  <a:srgbClr val="FF4454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Response Rates: Monitor how quickly hosts respond to bookings.</a:t>
            </a:r>
          </a:p>
          <a:p>
            <a:pPr marL="406336" lvl="1" indent="-203168" algn="just">
              <a:lnSpc>
                <a:spcPts val="2634"/>
              </a:lnSpc>
              <a:buFont typeface="Arial"/>
              <a:buChar char="•"/>
            </a:pPr>
            <a:r>
              <a:rPr lang="en-US" sz="1882" b="1">
                <a:solidFill>
                  <a:srgbClr val="FF4454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Availability: Analyze the number of available days to optimize occupancy.</a:t>
            </a:r>
          </a:p>
          <a:p>
            <a:pPr algn="just">
              <a:lnSpc>
                <a:spcPts val="2634"/>
              </a:lnSpc>
              <a:spcBef>
                <a:spcPct val="0"/>
              </a:spcBef>
            </a:pPr>
            <a:endParaRPr lang="en-US" sz="1882" b="1">
              <a:solidFill>
                <a:srgbClr val="FF4454"/>
              </a:solidFill>
              <a:latin typeface="Raleway Semi-Bold"/>
              <a:ea typeface="Raleway Semi-Bold"/>
              <a:cs typeface="Raleway Semi-Bold"/>
              <a:sym typeface="Raleway Semi-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338914" y="5896905"/>
            <a:ext cx="5545099" cy="3781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69"/>
              </a:lnSpc>
            </a:pPr>
            <a:r>
              <a:rPr lang="en-US" sz="1692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Problem:</a:t>
            </a:r>
          </a:p>
          <a:p>
            <a:pPr algn="just">
              <a:lnSpc>
                <a:spcPts val="2369"/>
              </a:lnSpc>
            </a:pPr>
            <a:r>
              <a:rPr lang="en-US" sz="1692" b="1">
                <a:solidFill>
                  <a:srgbClr val="FF4454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Hosts need to understand how guest satisfaction impacts bookings.</a:t>
            </a:r>
          </a:p>
          <a:p>
            <a:pPr algn="just">
              <a:lnSpc>
                <a:spcPts val="2369"/>
              </a:lnSpc>
            </a:pPr>
            <a:r>
              <a:rPr lang="en-US" sz="1692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Solution:</a:t>
            </a:r>
          </a:p>
          <a:p>
            <a:pPr algn="just">
              <a:lnSpc>
                <a:spcPts val="2369"/>
              </a:lnSpc>
            </a:pPr>
            <a:r>
              <a:rPr lang="en-US" sz="1692" b="1">
                <a:solidFill>
                  <a:srgbClr val="757070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Analyze guest review scores to identify improvement areas like cleanliness and communication. The dashboard shows:</a:t>
            </a:r>
          </a:p>
          <a:p>
            <a:pPr marL="365420" lvl="1" indent="-182710" algn="just">
              <a:lnSpc>
                <a:spcPts val="2369"/>
              </a:lnSpc>
              <a:buFont typeface="Arial"/>
              <a:buChar char="•"/>
            </a:pPr>
            <a:r>
              <a:rPr lang="en-US" sz="1692" b="1">
                <a:solidFill>
                  <a:srgbClr val="FF4454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Average review scores by room and property type.</a:t>
            </a:r>
          </a:p>
          <a:p>
            <a:pPr marL="365420" lvl="1" indent="-182710" algn="just">
              <a:lnSpc>
                <a:spcPts val="2369"/>
              </a:lnSpc>
              <a:buFont typeface="Arial"/>
              <a:buChar char="•"/>
            </a:pPr>
            <a:r>
              <a:rPr lang="en-US" sz="1692" b="1">
                <a:solidFill>
                  <a:srgbClr val="FF4454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Review distribution across London.</a:t>
            </a:r>
          </a:p>
          <a:p>
            <a:pPr marL="365420" lvl="1" indent="-182710" algn="just">
              <a:lnSpc>
                <a:spcPts val="2369"/>
              </a:lnSpc>
              <a:buFont typeface="Arial"/>
              <a:buChar char="•"/>
            </a:pPr>
            <a:r>
              <a:rPr lang="en-US" sz="1692" b="1">
                <a:solidFill>
                  <a:srgbClr val="FF4454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Top neighborhoods by review scores.</a:t>
            </a:r>
          </a:p>
          <a:p>
            <a:pPr algn="just">
              <a:lnSpc>
                <a:spcPts val="2369"/>
              </a:lnSpc>
            </a:pPr>
            <a:r>
              <a:rPr lang="en-US" sz="1692" b="1">
                <a:solidFill>
                  <a:srgbClr val="757070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This helps hosts focus on improving guest experience to boost future bookings.</a:t>
            </a:r>
          </a:p>
          <a:p>
            <a:pPr algn="just">
              <a:lnSpc>
                <a:spcPts val="2369"/>
              </a:lnSpc>
              <a:spcBef>
                <a:spcPct val="0"/>
              </a:spcBef>
            </a:pPr>
            <a:endParaRPr lang="en-US" sz="1692" b="1">
              <a:solidFill>
                <a:srgbClr val="757070"/>
              </a:solidFill>
              <a:latin typeface="Raleway Semi-Bold"/>
              <a:ea typeface="Raleway Semi-Bold"/>
              <a:cs typeface="Raleway Semi-Bold"/>
              <a:sym typeface="Raleway Semi-Bold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16942158" y="9463159"/>
            <a:ext cx="2366891" cy="2366891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357611" y="-1286368"/>
            <a:ext cx="2189101" cy="2189101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17381237" y="0"/>
            <a:ext cx="906763" cy="902733"/>
          </a:xfrm>
          <a:custGeom>
            <a:avLst/>
            <a:gdLst/>
            <a:ahLst/>
            <a:cxnLst/>
            <a:rect l="l" t="t" r="r" b="b"/>
            <a:pathLst>
              <a:path w="906763" h="902733">
                <a:moveTo>
                  <a:pt x="0" y="0"/>
                </a:moveTo>
                <a:lnTo>
                  <a:pt x="906763" y="0"/>
                </a:lnTo>
                <a:lnTo>
                  <a:pt x="906763" y="902733"/>
                </a:lnTo>
                <a:lnTo>
                  <a:pt x="0" y="9027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210124" y="4489738"/>
            <a:ext cx="5767187" cy="5387378"/>
            <a:chOff x="0" y="0"/>
            <a:chExt cx="1394172" cy="13023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0739" y="0"/>
                  </a:moveTo>
                  <a:lnTo>
                    <a:pt x="1383433" y="0"/>
                  </a:lnTo>
                  <a:cubicBezTo>
                    <a:pt x="1389364" y="0"/>
                    <a:pt x="1394172" y="4808"/>
                    <a:pt x="1394172" y="10739"/>
                  </a:cubicBezTo>
                  <a:lnTo>
                    <a:pt x="1394172" y="1291617"/>
                  </a:lnTo>
                  <a:cubicBezTo>
                    <a:pt x="1394172" y="1297548"/>
                    <a:pt x="1389364" y="1302357"/>
                    <a:pt x="1383433" y="1302357"/>
                  </a:cubicBezTo>
                  <a:lnTo>
                    <a:pt x="10739" y="1302357"/>
                  </a:lnTo>
                  <a:cubicBezTo>
                    <a:pt x="4808" y="1302357"/>
                    <a:pt x="0" y="1297548"/>
                    <a:pt x="0" y="1291617"/>
                  </a:cubicBezTo>
                  <a:lnTo>
                    <a:pt x="0" y="10739"/>
                  </a:lnTo>
                  <a:cubicBezTo>
                    <a:pt x="0" y="4808"/>
                    <a:pt x="4808" y="0"/>
                    <a:pt x="10739" y="0"/>
                  </a:cubicBezTo>
                  <a:close/>
                </a:path>
              </a:pathLst>
            </a:custGeom>
            <a:solidFill>
              <a:srgbClr val="E0DDD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252219" y="4489738"/>
            <a:ext cx="5767187" cy="5387378"/>
            <a:chOff x="0" y="0"/>
            <a:chExt cx="1394172" cy="130235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0739" y="0"/>
                  </a:moveTo>
                  <a:lnTo>
                    <a:pt x="1383433" y="0"/>
                  </a:lnTo>
                  <a:cubicBezTo>
                    <a:pt x="1389364" y="0"/>
                    <a:pt x="1394172" y="4808"/>
                    <a:pt x="1394172" y="10739"/>
                  </a:cubicBezTo>
                  <a:lnTo>
                    <a:pt x="1394172" y="1291617"/>
                  </a:lnTo>
                  <a:cubicBezTo>
                    <a:pt x="1394172" y="1297548"/>
                    <a:pt x="1389364" y="1302357"/>
                    <a:pt x="1383433" y="1302357"/>
                  </a:cubicBezTo>
                  <a:lnTo>
                    <a:pt x="10739" y="1302357"/>
                  </a:lnTo>
                  <a:cubicBezTo>
                    <a:pt x="4808" y="1302357"/>
                    <a:pt x="0" y="1297548"/>
                    <a:pt x="0" y="1291617"/>
                  </a:cubicBezTo>
                  <a:lnTo>
                    <a:pt x="0" y="10739"/>
                  </a:lnTo>
                  <a:cubicBezTo>
                    <a:pt x="0" y="4808"/>
                    <a:pt x="4808" y="0"/>
                    <a:pt x="10739" y="0"/>
                  </a:cubicBezTo>
                  <a:close/>
                </a:path>
              </a:pathLst>
            </a:custGeom>
            <a:solidFill>
              <a:srgbClr val="E0DDD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942158" y="9463159"/>
            <a:ext cx="2366891" cy="2366891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1357611" y="-1286368"/>
            <a:ext cx="2189101" cy="218910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7381237" y="0"/>
            <a:ext cx="906763" cy="902733"/>
          </a:xfrm>
          <a:custGeom>
            <a:avLst/>
            <a:gdLst/>
            <a:ahLst/>
            <a:cxnLst/>
            <a:rect l="l" t="t" r="r" b="b"/>
            <a:pathLst>
              <a:path w="906763" h="902733">
                <a:moveTo>
                  <a:pt x="0" y="0"/>
                </a:moveTo>
                <a:lnTo>
                  <a:pt x="906763" y="0"/>
                </a:lnTo>
                <a:lnTo>
                  <a:pt x="906763" y="902733"/>
                </a:lnTo>
                <a:lnTo>
                  <a:pt x="0" y="9027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2210124" y="726001"/>
            <a:ext cx="5767187" cy="3255315"/>
          </a:xfrm>
          <a:custGeom>
            <a:avLst/>
            <a:gdLst/>
            <a:ahLst/>
            <a:cxnLst/>
            <a:rect l="l" t="t" r="r" b="b"/>
            <a:pathLst>
              <a:path w="5767187" h="3255315">
                <a:moveTo>
                  <a:pt x="0" y="0"/>
                </a:moveTo>
                <a:lnTo>
                  <a:pt x="5767187" y="0"/>
                </a:lnTo>
                <a:lnTo>
                  <a:pt x="5767187" y="3255315"/>
                </a:lnTo>
                <a:lnTo>
                  <a:pt x="0" y="32553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/>
          <p:nvPr/>
        </p:nvGrpSpPr>
        <p:grpSpPr>
          <a:xfrm>
            <a:off x="254694" y="4409842"/>
            <a:ext cx="5767187" cy="5387378"/>
            <a:chOff x="0" y="0"/>
            <a:chExt cx="1394172" cy="130235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0739" y="0"/>
                  </a:moveTo>
                  <a:lnTo>
                    <a:pt x="1383433" y="0"/>
                  </a:lnTo>
                  <a:cubicBezTo>
                    <a:pt x="1389364" y="0"/>
                    <a:pt x="1394172" y="4808"/>
                    <a:pt x="1394172" y="10739"/>
                  </a:cubicBezTo>
                  <a:lnTo>
                    <a:pt x="1394172" y="1291617"/>
                  </a:lnTo>
                  <a:cubicBezTo>
                    <a:pt x="1394172" y="1297548"/>
                    <a:pt x="1389364" y="1302357"/>
                    <a:pt x="1383433" y="1302357"/>
                  </a:cubicBezTo>
                  <a:lnTo>
                    <a:pt x="10739" y="1302357"/>
                  </a:lnTo>
                  <a:cubicBezTo>
                    <a:pt x="4808" y="1302357"/>
                    <a:pt x="0" y="1297548"/>
                    <a:pt x="0" y="1291617"/>
                  </a:cubicBezTo>
                  <a:lnTo>
                    <a:pt x="0" y="10739"/>
                  </a:lnTo>
                  <a:cubicBezTo>
                    <a:pt x="0" y="4808"/>
                    <a:pt x="4808" y="0"/>
                    <a:pt x="10739" y="0"/>
                  </a:cubicBezTo>
                  <a:close/>
                </a:path>
              </a:pathLst>
            </a:custGeom>
            <a:solidFill>
              <a:srgbClr val="E0DDD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283050" y="663494"/>
            <a:ext cx="5738830" cy="3214096"/>
          </a:xfrm>
          <a:custGeom>
            <a:avLst/>
            <a:gdLst/>
            <a:ahLst/>
            <a:cxnLst/>
            <a:rect l="l" t="t" r="r" b="b"/>
            <a:pathLst>
              <a:path w="5738830" h="3214096">
                <a:moveTo>
                  <a:pt x="0" y="0"/>
                </a:moveTo>
                <a:lnTo>
                  <a:pt x="5738830" y="0"/>
                </a:lnTo>
                <a:lnTo>
                  <a:pt x="5738830" y="3214097"/>
                </a:lnTo>
                <a:lnTo>
                  <a:pt x="0" y="32140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6252219" y="749896"/>
            <a:ext cx="5767187" cy="3231420"/>
          </a:xfrm>
          <a:custGeom>
            <a:avLst/>
            <a:gdLst/>
            <a:ahLst/>
            <a:cxnLst/>
            <a:rect l="l" t="t" r="r" b="b"/>
            <a:pathLst>
              <a:path w="5767187" h="3231420">
                <a:moveTo>
                  <a:pt x="0" y="0"/>
                </a:moveTo>
                <a:lnTo>
                  <a:pt x="5767186" y="0"/>
                </a:lnTo>
                <a:lnTo>
                  <a:pt x="5767186" y="3231420"/>
                </a:lnTo>
                <a:lnTo>
                  <a:pt x="0" y="32314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6277504" y="4677987"/>
            <a:ext cx="5716616" cy="975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686"/>
              </a:lnSpc>
            </a:pPr>
            <a:r>
              <a:rPr lang="en-US" sz="4096" b="1" spc="-188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5.Availability and Booking Trends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327708" y="4677918"/>
            <a:ext cx="5532018" cy="975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689"/>
              </a:lnSpc>
            </a:pPr>
            <a:r>
              <a:rPr lang="en-US" sz="4099" b="1" spc="-188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6.Key Influencers for Review Score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326539" y="5631886"/>
            <a:ext cx="5693084" cy="4243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72295" lvl="1" indent="-186147" algn="just">
              <a:lnSpc>
                <a:spcPts val="2414"/>
              </a:lnSpc>
              <a:buFont typeface="Arial"/>
              <a:buChar char="•"/>
            </a:pPr>
            <a:r>
              <a:rPr lang="en-US" sz="1724" b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Problem:</a:t>
            </a:r>
          </a:p>
          <a:p>
            <a:pPr marL="350705" lvl="1" indent="-175353" algn="just">
              <a:lnSpc>
                <a:spcPts val="2274"/>
              </a:lnSpc>
              <a:buFont typeface="Arial"/>
              <a:buChar char="•"/>
            </a:pPr>
            <a:r>
              <a:rPr lang="en-US" sz="1624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Hosts need to understand how availability impacts bookings and guest reviews.</a:t>
            </a:r>
          </a:p>
          <a:p>
            <a:pPr marL="372295" lvl="1" indent="-186147" algn="just">
              <a:lnSpc>
                <a:spcPts val="2414"/>
              </a:lnSpc>
              <a:buFont typeface="Arial"/>
              <a:buChar char="•"/>
            </a:pPr>
            <a:r>
              <a:rPr lang="en-US" sz="1724" b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Solution:</a:t>
            </a:r>
          </a:p>
          <a:p>
            <a:pPr marL="350705" lvl="1" indent="-175353" algn="just">
              <a:lnSpc>
                <a:spcPts val="2274"/>
              </a:lnSpc>
              <a:buFont typeface="Arial"/>
              <a:buChar char="•"/>
            </a:pPr>
            <a:r>
              <a:rPr lang="en-US" sz="1624" b="1">
                <a:solidFill>
                  <a:srgbClr val="757070"/>
                </a:solidFill>
                <a:latin typeface="Raleway Bold"/>
                <a:ea typeface="Raleway Bold"/>
                <a:cs typeface="Raleway Bold"/>
                <a:sym typeface="Raleway Bold"/>
              </a:rPr>
              <a:t>Analyze booking availability over the next 30 and 365 days and its relationship with guest review scores. The dashboard shows:</a:t>
            </a:r>
          </a:p>
          <a:p>
            <a:pPr marL="350705" lvl="1" indent="-175353" algn="just">
              <a:lnSpc>
                <a:spcPts val="2274"/>
              </a:lnSpc>
              <a:buFont typeface="Arial"/>
              <a:buChar char="•"/>
            </a:pPr>
            <a:r>
              <a:rPr lang="en-US" sz="1624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Average Availability:</a:t>
            </a:r>
          </a:p>
          <a:p>
            <a:pPr marL="350705" lvl="1" indent="-175353" algn="just">
              <a:lnSpc>
                <a:spcPts val="2274"/>
              </a:lnSpc>
              <a:buFont typeface="Arial"/>
              <a:buChar char="•"/>
            </a:pPr>
            <a:r>
              <a:rPr lang="en-US" sz="1624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7.47 days (30-day period)</a:t>
            </a:r>
          </a:p>
          <a:p>
            <a:pPr marL="350705" lvl="1" indent="-175353" algn="just">
              <a:lnSpc>
                <a:spcPts val="2274"/>
              </a:lnSpc>
              <a:buFont typeface="Arial"/>
              <a:buChar char="•"/>
            </a:pPr>
            <a:r>
              <a:rPr lang="en-US" sz="1624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111.44 days (365-day period)</a:t>
            </a:r>
          </a:p>
          <a:p>
            <a:pPr marL="329116" lvl="1" indent="-164558" algn="just">
              <a:lnSpc>
                <a:spcPts val="2134"/>
              </a:lnSpc>
              <a:buFont typeface="Arial"/>
              <a:buChar char="•"/>
            </a:pPr>
            <a:r>
              <a:rPr lang="en-US" sz="1524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Review Scores vs. Availability</a:t>
            </a:r>
            <a:r>
              <a:rPr lang="en-US" sz="1524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: Visualizes how availability correlates with guest review scores, helping hosts optimize their availability for better ratings and increased bookings.</a:t>
            </a:r>
          </a:p>
          <a:p>
            <a:pPr algn="just">
              <a:lnSpc>
                <a:spcPts val="2274"/>
              </a:lnSpc>
              <a:spcBef>
                <a:spcPct val="0"/>
              </a:spcBef>
            </a:pPr>
            <a:endParaRPr lang="en-US" sz="1524" b="1">
              <a:solidFill>
                <a:srgbClr val="FF4454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2327708" y="5605584"/>
            <a:ext cx="5532018" cy="4187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67"/>
              </a:lnSpc>
            </a:pPr>
            <a:r>
              <a:rPr lang="en-US" sz="1690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Problem:</a:t>
            </a:r>
          </a:p>
          <a:p>
            <a:pPr algn="just">
              <a:lnSpc>
                <a:spcPts val="2227"/>
              </a:lnSpc>
            </a:pPr>
            <a:r>
              <a:rPr lang="en-US" sz="159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Hosts need to know which factors have the most influence on their review scores to improve guest satisfaction.</a:t>
            </a:r>
          </a:p>
          <a:p>
            <a:pPr algn="just">
              <a:lnSpc>
                <a:spcPts val="2367"/>
              </a:lnSpc>
            </a:pPr>
            <a:r>
              <a:rPr lang="en-US" sz="1690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Solution:</a:t>
            </a:r>
          </a:p>
          <a:p>
            <a:pPr algn="just">
              <a:lnSpc>
                <a:spcPts val="2227"/>
              </a:lnSpc>
            </a:pPr>
            <a:r>
              <a:rPr lang="en-US" sz="1590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I</a:t>
            </a:r>
            <a:r>
              <a:rPr lang="en-US" sz="1590" b="1">
                <a:solidFill>
                  <a:srgbClr val="757070"/>
                </a:solidFill>
                <a:latin typeface="Raleway Bold"/>
                <a:ea typeface="Raleway Bold"/>
                <a:cs typeface="Raleway Bold"/>
                <a:sym typeface="Raleway Bold"/>
              </a:rPr>
              <a:t>dentify key influencers for higher review scores. The dashboard shows that:</a:t>
            </a:r>
          </a:p>
          <a:p>
            <a:pPr marL="343457" lvl="1" indent="-171729" algn="just">
              <a:lnSpc>
                <a:spcPts val="2227"/>
              </a:lnSpc>
              <a:buFont typeface="Arial"/>
              <a:buChar char="•"/>
            </a:pPr>
            <a:r>
              <a:rPr lang="en-US" sz="159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Availability (1-78 days) has the most significant positive impact, increasing the average review score by 0.13.</a:t>
            </a:r>
          </a:p>
          <a:p>
            <a:pPr marL="343457" lvl="1" indent="-171729" algn="just">
              <a:lnSpc>
                <a:spcPts val="2227"/>
              </a:lnSpc>
              <a:buFont typeface="Arial"/>
              <a:buChar char="•"/>
            </a:pPr>
            <a:r>
              <a:rPr lang="en-US" sz="159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Older Listings (before 2014) and lower availability (0-10 days) also positively affect review scores.</a:t>
            </a:r>
          </a:p>
          <a:p>
            <a:pPr algn="just">
              <a:lnSpc>
                <a:spcPts val="2227"/>
              </a:lnSpc>
            </a:pPr>
            <a:r>
              <a:rPr lang="en-US" sz="1590" b="1">
                <a:solidFill>
                  <a:srgbClr val="757070"/>
                </a:solidFill>
                <a:latin typeface="Raleway Bold"/>
                <a:ea typeface="Raleway Bold"/>
                <a:cs typeface="Raleway Bold"/>
                <a:sym typeface="Raleway Bold"/>
              </a:rPr>
              <a:t>This analysis helps hosts focus on the most influential factors to boost their ratings.</a:t>
            </a:r>
          </a:p>
          <a:p>
            <a:pPr algn="just">
              <a:lnSpc>
                <a:spcPts val="2227"/>
              </a:lnSpc>
              <a:spcBef>
                <a:spcPct val="0"/>
              </a:spcBef>
            </a:pPr>
            <a:endParaRPr lang="en-US" sz="1590" b="1">
              <a:solidFill>
                <a:srgbClr val="75707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283050" y="5604092"/>
            <a:ext cx="5635793" cy="3982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07"/>
              </a:lnSpc>
            </a:pPr>
            <a:r>
              <a:rPr lang="en-US" sz="1576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Problem: </a:t>
            </a:r>
            <a:r>
              <a:rPr lang="en-US" sz="1576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Hosts struggle to set optimal prices for their properties. </a:t>
            </a:r>
          </a:p>
          <a:p>
            <a:pPr algn="just">
              <a:lnSpc>
                <a:spcPts val="2336"/>
              </a:lnSpc>
            </a:pPr>
            <a:r>
              <a:rPr lang="en-US" sz="1668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Solution: </a:t>
            </a:r>
            <a:r>
              <a:rPr lang="en-US" sz="1668" b="1">
                <a:solidFill>
                  <a:srgbClr val="757070"/>
                </a:solidFill>
                <a:latin typeface="Raleway Bold"/>
                <a:ea typeface="Raleway Bold"/>
                <a:cs typeface="Raleway Bold"/>
                <a:sym typeface="Raleway Bold"/>
              </a:rPr>
              <a:t>Provide insights into average price trends and booking patterns based on</a:t>
            </a:r>
            <a:r>
              <a:rPr lang="en-US" sz="1668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: </a:t>
            </a:r>
          </a:p>
          <a:p>
            <a:pPr algn="just">
              <a:lnSpc>
                <a:spcPts val="2336"/>
              </a:lnSpc>
            </a:pPr>
            <a:r>
              <a:rPr lang="en-US" sz="1668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Room Type: Hotel rooms and entire homes/apartments command higher prices. Neighborhood: Westminster has the highest average price (£325), while Barking and Dagenham has the lowest. Property Type: Different property types have varying price points, helping hosts price competitively.</a:t>
            </a:r>
            <a:r>
              <a:rPr lang="en-US" sz="1668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 </a:t>
            </a:r>
          </a:p>
          <a:p>
            <a:pPr algn="just">
              <a:lnSpc>
                <a:spcPts val="2336"/>
              </a:lnSpc>
            </a:pPr>
            <a:r>
              <a:rPr lang="en-US" sz="1668" b="1">
                <a:solidFill>
                  <a:srgbClr val="757070"/>
                </a:solidFill>
                <a:latin typeface="Raleway Bold"/>
                <a:ea typeface="Raleway Bold"/>
                <a:cs typeface="Raleway Bold"/>
                <a:sym typeface="Raleway Bold"/>
              </a:rPr>
              <a:t>This allows hosts to adjust their pricing strategies based on location and property characteristics to maximize revenue.</a:t>
            </a:r>
          </a:p>
          <a:p>
            <a:pPr algn="just">
              <a:lnSpc>
                <a:spcPts val="1949"/>
              </a:lnSpc>
              <a:spcBef>
                <a:spcPct val="0"/>
              </a:spcBef>
            </a:pPr>
            <a:endParaRPr lang="en-US" sz="1668" b="1">
              <a:solidFill>
                <a:srgbClr val="75707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254694" y="4598022"/>
            <a:ext cx="5807025" cy="975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690"/>
              </a:lnSpc>
            </a:pPr>
            <a:r>
              <a:rPr lang="en-US" sz="4100" b="1" spc="-188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4.Guest and Review Overview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942158" y="9463159"/>
            <a:ext cx="2366891" cy="236689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357611" y="-1286368"/>
            <a:ext cx="2189101" cy="218910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7381237" y="0"/>
            <a:ext cx="906763" cy="902733"/>
          </a:xfrm>
          <a:custGeom>
            <a:avLst/>
            <a:gdLst/>
            <a:ahLst/>
            <a:cxnLst/>
            <a:rect l="l" t="t" r="r" b="b"/>
            <a:pathLst>
              <a:path w="906763" h="902733">
                <a:moveTo>
                  <a:pt x="0" y="0"/>
                </a:moveTo>
                <a:lnTo>
                  <a:pt x="906763" y="0"/>
                </a:lnTo>
                <a:lnTo>
                  <a:pt x="906763" y="902733"/>
                </a:lnTo>
                <a:lnTo>
                  <a:pt x="0" y="9027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353402" y="4606255"/>
            <a:ext cx="7250978" cy="5379755"/>
            <a:chOff x="0" y="0"/>
            <a:chExt cx="1755351" cy="130235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55351" cy="1302357"/>
            </a:xfrm>
            <a:custGeom>
              <a:avLst/>
              <a:gdLst/>
              <a:ahLst/>
              <a:cxnLst/>
              <a:rect l="l" t="t" r="r" b="b"/>
              <a:pathLst>
                <a:path w="1755351" h="1302357">
                  <a:moveTo>
                    <a:pt x="8542" y="0"/>
                  </a:moveTo>
                  <a:lnTo>
                    <a:pt x="1746809" y="0"/>
                  </a:lnTo>
                  <a:cubicBezTo>
                    <a:pt x="1749075" y="0"/>
                    <a:pt x="1751248" y="900"/>
                    <a:pt x="1752849" y="2502"/>
                  </a:cubicBezTo>
                  <a:cubicBezTo>
                    <a:pt x="1754451" y="4104"/>
                    <a:pt x="1755351" y="6276"/>
                    <a:pt x="1755351" y="8542"/>
                  </a:cubicBezTo>
                  <a:lnTo>
                    <a:pt x="1755351" y="1293815"/>
                  </a:lnTo>
                  <a:cubicBezTo>
                    <a:pt x="1755351" y="1298532"/>
                    <a:pt x="1751527" y="1302357"/>
                    <a:pt x="1746809" y="1302357"/>
                  </a:cubicBezTo>
                  <a:lnTo>
                    <a:pt x="8542" y="1302357"/>
                  </a:lnTo>
                  <a:cubicBezTo>
                    <a:pt x="3824" y="1302357"/>
                    <a:pt x="0" y="1298532"/>
                    <a:pt x="0" y="1293815"/>
                  </a:cubicBezTo>
                  <a:lnTo>
                    <a:pt x="0" y="8542"/>
                  </a:lnTo>
                  <a:cubicBezTo>
                    <a:pt x="0" y="6276"/>
                    <a:pt x="900" y="4104"/>
                    <a:pt x="2502" y="2502"/>
                  </a:cubicBezTo>
                  <a:cubicBezTo>
                    <a:pt x="4104" y="900"/>
                    <a:pt x="6276" y="0"/>
                    <a:pt x="8542" y="0"/>
                  </a:cubicBezTo>
                  <a:close/>
                </a:path>
              </a:pathLst>
            </a:custGeom>
            <a:solidFill>
              <a:srgbClr val="E0DDD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755351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353402" y="222699"/>
            <a:ext cx="7301066" cy="4058008"/>
          </a:xfrm>
          <a:custGeom>
            <a:avLst/>
            <a:gdLst/>
            <a:ahLst/>
            <a:cxnLst/>
            <a:rect l="l" t="t" r="r" b="b"/>
            <a:pathLst>
              <a:path w="7301066" h="4058008">
                <a:moveTo>
                  <a:pt x="0" y="0"/>
                </a:moveTo>
                <a:lnTo>
                  <a:pt x="7301066" y="0"/>
                </a:lnTo>
                <a:lnTo>
                  <a:pt x="7301066" y="4058008"/>
                </a:lnTo>
                <a:lnTo>
                  <a:pt x="0" y="40580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>
            <a:off x="9144000" y="4606255"/>
            <a:ext cx="7250978" cy="5379755"/>
            <a:chOff x="0" y="0"/>
            <a:chExt cx="1755351" cy="130235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55351" cy="1302357"/>
            </a:xfrm>
            <a:custGeom>
              <a:avLst/>
              <a:gdLst/>
              <a:ahLst/>
              <a:cxnLst/>
              <a:rect l="l" t="t" r="r" b="b"/>
              <a:pathLst>
                <a:path w="1755351" h="1302357">
                  <a:moveTo>
                    <a:pt x="8542" y="0"/>
                  </a:moveTo>
                  <a:lnTo>
                    <a:pt x="1746809" y="0"/>
                  </a:lnTo>
                  <a:cubicBezTo>
                    <a:pt x="1749075" y="0"/>
                    <a:pt x="1751248" y="900"/>
                    <a:pt x="1752849" y="2502"/>
                  </a:cubicBezTo>
                  <a:cubicBezTo>
                    <a:pt x="1754451" y="4104"/>
                    <a:pt x="1755351" y="6276"/>
                    <a:pt x="1755351" y="8542"/>
                  </a:cubicBezTo>
                  <a:lnTo>
                    <a:pt x="1755351" y="1293815"/>
                  </a:lnTo>
                  <a:cubicBezTo>
                    <a:pt x="1755351" y="1298532"/>
                    <a:pt x="1751527" y="1302357"/>
                    <a:pt x="1746809" y="1302357"/>
                  </a:cubicBezTo>
                  <a:lnTo>
                    <a:pt x="8542" y="1302357"/>
                  </a:lnTo>
                  <a:cubicBezTo>
                    <a:pt x="3824" y="1302357"/>
                    <a:pt x="0" y="1298532"/>
                    <a:pt x="0" y="1293815"/>
                  </a:cubicBezTo>
                  <a:lnTo>
                    <a:pt x="0" y="8542"/>
                  </a:lnTo>
                  <a:cubicBezTo>
                    <a:pt x="0" y="6276"/>
                    <a:pt x="900" y="4104"/>
                    <a:pt x="2502" y="2502"/>
                  </a:cubicBezTo>
                  <a:cubicBezTo>
                    <a:pt x="4104" y="900"/>
                    <a:pt x="6276" y="0"/>
                    <a:pt x="8542" y="0"/>
                  </a:cubicBezTo>
                  <a:close/>
                </a:path>
              </a:pathLst>
            </a:custGeom>
            <a:solidFill>
              <a:srgbClr val="E0DDD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55351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9144000" y="206190"/>
            <a:ext cx="7250978" cy="4074518"/>
          </a:xfrm>
          <a:custGeom>
            <a:avLst/>
            <a:gdLst/>
            <a:ahLst/>
            <a:cxnLst/>
            <a:rect l="l" t="t" r="r" b="b"/>
            <a:pathLst>
              <a:path w="7250978" h="4074518">
                <a:moveTo>
                  <a:pt x="0" y="0"/>
                </a:moveTo>
                <a:lnTo>
                  <a:pt x="7250978" y="0"/>
                </a:lnTo>
                <a:lnTo>
                  <a:pt x="7250978" y="4074517"/>
                </a:lnTo>
                <a:lnTo>
                  <a:pt x="0" y="40745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1496835" y="5746733"/>
            <a:ext cx="6917847" cy="3765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54"/>
              </a:lnSpc>
            </a:pPr>
            <a:r>
              <a:rPr lang="en-US" sz="1610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Problem:</a:t>
            </a:r>
          </a:p>
          <a:p>
            <a:pPr algn="just">
              <a:lnSpc>
                <a:spcPts val="2115"/>
              </a:lnSpc>
            </a:pPr>
            <a:r>
              <a:rPr lang="en-US" sz="151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Hosts struggle to set optimal prices for their properties.</a:t>
            </a:r>
          </a:p>
          <a:p>
            <a:pPr algn="just">
              <a:lnSpc>
                <a:spcPts val="2254"/>
              </a:lnSpc>
            </a:pPr>
            <a:r>
              <a:rPr lang="en-US" sz="1610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Solution:</a:t>
            </a:r>
          </a:p>
          <a:p>
            <a:pPr algn="just">
              <a:lnSpc>
                <a:spcPts val="2115"/>
              </a:lnSpc>
            </a:pPr>
            <a:r>
              <a:rPr lang="en-US" sz="1510" b="1">
                <a:solidFill>
                  <a:srgbClr val="757070"/>
                </a:solidFill>
                <a:latin typeface="Raleway Bold"/>
                <a:ea typeface="Raleway Bold"/>
                <a:cs typeface="Raleway Bold"/>
                <a:sym typeface="Raleway Bold"/>
              </a:rPr>
              <a:t>Provide insights into average price trends and booking patterns based on:</a:t>
            </a:r>
          </a:p>
          <a:p>
            <a:pPr marL="326170" lvl="1" indent="-163085" algn="just">
              <a:lnSpc>
                <a:spcPts val="2115"/>
              </a:lnSpc>
              <a:buFont typeface="Arial"/>
              <a:buChar char="•"/>
            </a:pPr>
            <a:r>
              <a:rPr lang="en-US" sz="151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Room Type: Hotel rooms and entire homes/apartments command higher prices.</a:t>
            </a:r>
          </a:p>
          <a:p>
            <a:pPr marL="326170" lvl="1" indent="-163085" algn="just">
              <a:lnSpc>
                <a:spcPts val="2115"/>
              </a:lnSpc>
              <a:buFont typeface="Arial"/>
              <a:buChar char="•"/>
            </a:pPr>
            <a:r>
              <a:rPr lang="en-US" sz="151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Neighborhood: Westminster has the highest average price (£325), while Barking and Dagenham has the lowest.</a:t>
            </a:r>
          </a:p>
          <a:p>
            <a:pPr marL="326170" lvl="1" indent="-163085" algn="just">
              <a:lnSpc>
                <a:spcPts val="2115"/>
              </a:lnSpc>
              <a:buFont typeface="Arial"/>
              <a:buChar char="•"/>
            </a:pPr>
            <a:r>
              <a:rPr lang="en-US" sz="151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Property Type: Different property types have varying price points, helping hosts price competitively.</a:t>
            </a:r>
          </a:p>
          <a:p>
            <a:pPr algn="just">
              <a:lnSpc>
                <a:spcPts val="2115"/>
              </a:lnSpc>
            </a:pPr>
            <a:r>
              <a:rPr lang="en-US" sz="1510" b="1">
                <a:solidFill>
                  <a:srgbClr val="757070"/>
                </a:solidFill>
                <a:latin typeface="Raleway Bold"/>
                <a:ea typeface="Raleway Bold"/>
                <a:cs typeface="Raleway Bold"/>
                <a:sym typeface="Raleway Bold"/>
              </a:rPr>
              <a:t>This allows hosts to adjust their pricing strategies based on location and property characteristics to maximize revenue.</a:t>
            </a:r>
          </a:p>
          <a:p>
            <a:pPr algn="just">
              <a:lnSpc>
                <a:spcPts val="2115"/>
              </a:lnSpc>
            </a:pPr>
            <a:endParaRPr lang="en-US" sz="1510" b="1">
              <a:solidFill>
                <a:srgbClr val="757070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just">
              <a:lnSpc>
                <a:spcPts val="2115"/>
              </a:lnSpc>
              <a:spcBef>
                <a:spcPct val="0"/>
              </a:spcBef>
            </a:pPr>
            <a:endParaRPr lang="en-US" sz="1510" b="1">
              <a:solidFill>
                <a:srgbClr val="75707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53402" y="5027363"/>
            <a:ext cx="7301066" cy="507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684"/>
              </a:lnSpc>
            </a:pPr>
            <a:r>
              <a:rPr lang="en-US" sz="4094" b="1" spc="-188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7.Pricing and Booking Trends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310566" y="5698138"/>
            <a:ext cx="6917847" cy="453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94"/>
              </a:lnSpc>
            </a:pPr>
            <a:r>
              <a:rPr lang="en-US" sz="1710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Problem:</a:t>
            </a:r>
          </a:p>
          <a:p>
            <a:pPr algn="just">
              <a:lnSpc>
                <a:spcPts val="2254"/>
              </a:lnSpc>
            </a:pPr>
            <a:r>
              <a:rPr lang="en-US" sz="161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Hosts are unsure which neighborhoods attract the most bookings.</a:t>
            </a:r>
          </a:p>
          <a:p>
            <a:pPr algn="just">
              <a:lnSpc>
                <a:spcPts val="2394"/>
              </a:lnSpc>
            </a:pPr>
            <a:r>
              <a:rPr lang="en-US" sz="1710" b="1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Solution:</a:t>
            </a:r>
          </a:p>
          <a:p>
            <a:pPr algn="just">
              <a:lnSpc>
                <a:spcPts val="2254"/>
              </a:lnSpc>
            </a:pPr>
            <a:r>
              <a:rPr lang="en-US" sz="1610" b="1">
                <a:solidFill>
                  <a:srgbClr val="757070"/>
                </a:solidFill>
                <a:latin typeface="Raleway Bold"/>
                <a:ea typeface="Raleway Bold"/>
                <a:cs typeface="Raleway Bold"/>
                <a:sym typeface="Raleway Bold"/>
              </a:rPr>
              <a:t>Analyze the most popular neighborhoods based on:</a:t>
            </a:r>
          </a:p>
          <a:p>
            <a:pPr marL="347729" lvl="1" indent="-173865" algn="just">
              <a:lnSpc>
                <a:spcPts val="2254"/>
              </a:lnSpc>
              <a:buFont typeface="Arial"/>
              <a:buChar char="•"/>
            </a:pPr>
            <a:r>
              <a:rPr lang="en-US" sz="161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Booking Volume: Westminster and Kensington lead in terms of booking volume.</a:t>
            </a:r>
          </a:p>
          <a:p>
            <a:pPr marL="347729" lvl="1" indent="-173865" algn="just">
              <a:lnSpc>
                <a:spcPts val="2254"/>
              </a:lnSpc>
              <a:buFont typeface="Arial"/>
              <a:buChar char="•"/>
            </a:pPr>
            <a:r>
              <a:rPr lang="en-US" sz="161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Guest Reviews: Neighborhoods like Westminster and Camden have the highest review scores.</a:t>
            </a:r>
          </a:p>
          <a:p>
            <a:pPr marL="347729" lvl="1" indent="-173865" algn="just">
              <a:lnSpc>
                <a:spcPts val="2254"/>
              </a:lnSpc>
              <a:buFont typeface="Arial"/>
              <a:buChar char="•"/>
            </a:pPr>
            <a:r>
              <a:rPr lang="en-US" sz="1610" b="1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Property Availability: Areas with the highest availability include Westminster and Tower Hamlets, helping hosts understand where demand and availability are balanced.</a:t>
            </a:r>
          </a:p>
          <a:p>
            <a:pPr algn="just">
              <a:lnSpc>
                <a:spcPts val="2254"/>
              </a:lnSpc>
            </a:pPr>
            <a:r>
              <a:rPr lang="en-US" sz="1610" b="1">
                <a:solidFill>
                  <a:srgbClr val="757070"/>
                </a:solidFill>
                <a:latin typeface="Raleway Bold"/>
                <a:ea typeface="Raleway Bold"/>
                <a:cs typeface="Raleway Bold"/>
                <a:sym typeface="Raleway Bold"/>
              </a:rPr>
              <a:t>This allows hosts to target popular areas for better booking opportunities.</a:t>
            </a:r>
          </a:p>
          <a:p>
            <a:pPr algn="just">
              <a:lnSpc>
                <a:spcPts val="2115"/>
              </a:lnSpc>
            </a:pPr>
            <a:endParaRPr lang="en-US" sz="1610" b="1">
              <a:solidFill>
                <a:srgbClr val="757070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just">
              <a:lnSpc>
                <a:spcPts val="2115"/>
              </a:lnSpc>
            </a:pPr>
            <a:endParaRPr lang="en-US" sz="1610" b="1">
              <a:solidFill>
                <a:srgbClr val="757070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just">
              <a:lnSpc>
                <a:spcPts val="2115"/>
              </a:lnSpc>
              <a:spcBef>
                <a:spcPct val="0"/>
              </a:spcBef>
            </a:pPr>
            <a:endParaRPr lang="en-US" sz="1610" b="1">
              <a:solidFill>
                <a:srgbClr val="75707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144000" y="5027363"/>
            <a:ext cx="7301066" cy="507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684"/>
              </a:lnSpc>
            </a:pPr>
            <a:r>
              <a:rPr lang="en-US" sz="4094" b="1" spc="-188">
                <a:solidFill>
                  <a:srgbClr val="FF4454"/>
                </a:solidFill>
                <a:latin typeface="Raleway Bold"/>
                <a:ea typeface="Raleway Bold"/>
                <a:cs typeface="Raleway Bold"/>
                <a:sym typeface="Raleway Bold"/>
              </a:rPr>
              <a:t>8.Neighborhood Popularity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1394</Words>
  <Application>Microsoft Office PowerPoint</Application>
  <PresentationFormat>Custom</PresentationFormat>
  <Paragraphs>144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Arial</vt:lpstr>
      <vt:lpstr>Arial Bold</vt:lpstr>
      <vt:lpstr>Anton</vt:lpstr>
      <vt:lpstr>Calibri</vt:lpstr>
      <vt:lpstr>Open Sans</vt:lpstr>
      <vt:lpstr>Raleway Semi-Bold</vt:lpstr>
      <vt:lpstr>Montserrat Bold</vt:lpstr>
      <vt:lpstr>Open Sans Bold</vt:lpstr>
      <vt:lpstr>Poppins Bold</vt:lpstr>
      <vt:lpstr>Raleway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Red Modern Bold Data Analysis Presentation</dc:title>
  <cp:lastModifiedBy>ايه احمد على حسن</cp:lastModifiedBy>
  <cp:revision>2</cp:revision>
  <dcterms:created xsi:type="dcterms:W3CDTF">2006-08-16T00:00:00Z</dcterms:created>
  <dcterms:modified xsi:type="dcterms:W3CDTF">2024-10-12T20:21:34Z</dcterms:modified>
  <dc:identifier>DAGTXCvFYPc</dc:identifier>
</cp:coreProperties>
</file>

<file path=docProps/thumbnail.jpeg>
</file>